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393" r:id="rId2"/>
    <p:sldId id="392" r:id="rId3"/>
    <p:sldId id="367" r:id="rId4"/>
    <p:sldId id="334" r:id="rId5"/>
    <p:sldId id="335" r:id="rId6"/>
    <p:sldId id="336" r:id="rId7"/>
    <p:sldId id="349" r:id="rId8"/>
    <p:sldId id="350" r:id="rId9"/>
    <p:sldId id="337" r:id="rId10"/>
    <p:sldId id="338" r:id="rId11"/>
    <p:sldId id="339" r:id="rId12"/>
    <p:sldId id="341" r:id="rId13"/>
    <p:sldId id="340" r:id="rId14"/>
    <p:sldId id="343" r:id="rId15"/>
    <p:sldId id="344" r:id="rId16"/>
    <p:sldId id="342" r:id="rId17"/>
    <p:sldId id="387" r:id="rId18"/>
    <p:sldId id="345" r:id="rId19"/>
    <p:sldId id="346" r:id="rId20"/>
    <p:sldId id="365" r:id="rId21"/>
    <p:sldId id="368" r:id="rId22"/>
    <p:sldId id="369" r:id="rId23"/>
    <p:sldId id="370" r:id="rId24"/>
    <p:sldId id="353" r:id="rId25"/>
    <p:sldId id="355" r:id="rId26"/>
    <p:sldId id="352" r:id="rId27"/>
    <p:sldId id="354" r:id="rId28"/>
    <p:sldId id="360" r:id="rId29"/>
    <p:sldId id="363" r:id="rId30"/>
    <p:sldId id="359" r:id="rId31"/>
    <p:sldId id="361" r:id="rId32"/>
    <p:sldId id="362" r:id="rId33"/>
    <p:sldId id="364" r:id="rId34"/>
    <p:sldId id="372" r:id="rId35"/>
    <p:sldId id="356" r:id="rId36"/>
    <p:sldId id="357" r:id="rId37"/>
    <p:sldId id="358" r:id="rId38"/>
    <p:sldId id="347" r:id="rId39"/>
    <p:sldId id="388" r:id="rId40"/>
    <p:sldId id="394" r:id="rId41"/>
    <p:sldId id="37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D579"/>
    <a:srgbClr val="FF9100"/>
    <a:srgbClr val="2E3B4B"/>
    <a:srgbClr val="A325BE"/>
    <a:srgbClr val="010101"/>
    <a:srgbClr val="010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725"/>
    <p:restoredTop sz="88306"/>
  </p:normalViewPr>
  <p:slideViewPr>
    <p:cSldViewPr snapToGrid="0" snapToObjects="1">
      <p:cViewPr varScale="1">
        <p:scale>
          <a:sx n="69" d="100"/>
          <a:sy n="69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2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2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s[</a:t>
            </a:r>
            <a:r>
              <a:rPr lang="en-US" dirty="0" err="1"/>
              <a:t>len</a:t>
            </a:r>
            <a:r>
              <a:rPr lang="en-US" dirty="0"/>
              <a:t>(s)-1]</a:t>
            </a:r>
          </a:p>
          <a:p>
            <a:r>
              <a:rPr lang="en-US" dirty="0"/>
              <a:t>s[-1]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16:</a:t>
            </a:r>
            <a:br>
              <a:rPr lang="en-US" dirty="0"/>
            </a:br>
            <a:r>
              <a:rPr lang="en-US" sz="4400" dirty="0"/>
              <a:t>Lists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098187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lists</a:t>
            </a:r>
            <a:r>
              <a:rPr lang="en-US" dirty="0"/>
              <a:t> are collections of </a:t>
            </a:r>
            <a:r>
              <a:rPr lang="en-US" b="1" dirty="0"/>
              <a:t>objects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9D2F-0153-F147-B5D1-DA5E8E818F15}"/>
              </a:ext>
            </a:extLst>
          </p:cNvPr>
          <p:cNvGrpSpPr/>
          <p:nvPr/>
        </p:nvGrpSpPr>
        <p:grpSpPr>
          <a:xfrm>
            <a:off x="4712015" y="1835266"/>
            <a:ext cx="1610819" cy="1483313"/>
            <a:chOff x="4784419" y="1759066"/>
            <a:chExt cx="1610819" cy="14833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04205-6B93-FB4E-8177-A51E9C81E28B}"/>
                </a:ext>
              </a:extLst>
            </p:cNvPr>
            <p:cNvSpPr txBox="1"/>
            <p:nvPr/>
          </p:nvSpPr>
          <p:spPr>
            <a:xfrm>
              <a:off x="4784419" y="1759066"/>
              <a:ext cx="14638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i.e. just about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anything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D0A57ED-65F5-7D46-8C1B-CEA15C06685C}"/>
                </a:ext>
              </a:extLst>
            </p:cNvPr>
            <p:cNvSpPr/>
            <p:nvPr/>
          </p:nvSpPr>
          <p:spPr>
            <a:xfrm rot="12030904" flipH="1" flipV="1">
              <a:off x="5195741" y="203707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42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1, 2, 3, 4, 5, 6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1.2, 3.5, 0.7, 7.8 </a:t>
            </a:r>
            <a:r>
              <a:rPr lang="en-US" sz="4800" dirty="0"/>
              <a:t>]</a:t>
            </a:r>
            <a:endParaRPr lang="en-US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4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4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dirty="0"/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H="1">
            <a:off x="1499616" y="3029528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4901428" y="4598685"/>
              <a:ext cx="1281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 with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2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dirty="0"/>
              <a:t>-3                            -2                          -1</a:t>
            </a: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V="1">
            <a:off x="1901952" y="1054424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 rot="10800000">
              <a:off x="4866966" y="4598685"/>
              <a:ext cx="13500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thing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dirty="0"/>
              <a:t>in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, lists can contain </a:t>
            </a:r>
            <a:r>
              <a:rPr lang="en-US" b="1" dirty="0"/>
              <a:t>mixed types:</a:t>
            </a: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1,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“cat”</a:t>
            </a:r>
            <a:r>
              <a:rPr lang="en-US" sz="4800" dirty="0">
                <a:latin typeface="Courier" pitchFamily="2" charset="0"/>
              </a:rPr>
              <a:t>, 7.8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sz="4800" dirty="0"/>
              <a:t>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81C56-15C6-0144-8B4D-4D35C4EFCB44}"/>
              </a:ext>
            </a:extLst>
          </p:cNvPr>
          <p:cNvGrpSpPr/>
          <p:nvPr/>
        </p:nvGrpSpPr>
        <p:grpSpPr>
          <a:xfrm>
            <a:off x="2239011" y="2578351"/>
            <a:ext cx="5082474" cy="3589994"/>
            <a:chOff x="2239011" y="2578351"/>
            <a:chExt cx="5082474" cy="3589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A1C6-0BEB-2647-8A72-A1A58029AC24}"/>
                </a:ext>
              </a:extLst>
            </p:cNvPr>
            <p:cNvSpPr txBox="1"/>
            <p:nvPr/>
          </p:nvSpPr>
          <p:spPr>
            <a:xfrm>
              <a:off x="3762497" y="4598685"/>
              <a:ext cx="35589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allowed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many other languages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be careful!)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3C2347F0-7F0F-7F44-A181-7E65F3EA1505}"/>
                </a:ext>
              </a:extLst>
            </p:cNvPr>
            <p:cNvSpPr/>
            <p:nvPr/>
          </p:nvSpPr>
          <p:spPr>
            <a:xfrm rot="21244788" flipH="1" flipV="1">
              <a:off x="4319826" y="3515077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0BF38E-66AB-D944-8F4C-8D817BF6AF08}"/>
                </a:ext>
              </a:extLst>
            </p:cNvPr>
            <p:cNvSpPr/>
            <p:nvPr/>
          </p:nvSpPr>
          <p:spPr>
            <a:xfrm flipH="1" flipV="1">
              <a:off x="2239011" y="2578351"/>
              <a:ext cx="3080874" cy="3095787"/>
            </a:xfrm>
            <a:prstGeom prst="circularArrow">
              <a:avLst>
                <a:gd name="adj1" fmla="val 1113"/>
                <a:gd name="adj2" fmla="val 667899"/>
                <a:gd name="adj3" fmla="val 20866571"/>
                <a:gd name="adj4" fmla="val 16255143"/>
                <a:gd name="adj5" fmla="val 3255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4042B93F-67E1-A042-89B5-8DCC18DB1DD9}"/>
                </a:ext>
              </a:extLst>
            </p:cNvPr>
            <p:cNvSpPr/>
            <p:nvPr/>
          </p:nvSpPr>
          <p:spPr>
            <a:xfrm rot="355212" flipV="1">
              <a:off x="5198071" y="3533365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072A-B791-BD44-B905-07E7A5B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6962-C2B7-9D49-A18D-500F1A8F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Remember: it’s always a a good idea variable names to be </a:t>
            </a:r>
            <a:r>
              <a:rPr lang="en-US" b="1" dirty="0"/>
              <a:t>descriptive</a:t>
            </a:r>
          </a:p>
          <a:p>
            <a:r>
              <a:rPr lang="en-US" dirty="0"/>
              <a:t>Because lists contain collections of things, we’ll generally label them with a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plural noun</a:t>
            </a:r>
            <a:r>
              <a:rPr lang="en-US" b="1" dirty="0"/>
              <a:t>,</a:t>
            </a:r>
            <a:r>
              <a:rPr lang="en-US" dirty="0"/>
              <a:t>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A7528-CADC-A04F-8D77-F1F3A55B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39592"/>
            <a:ext cx="73152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5902E9-D173-324E-A3A4-7D70B834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571173"/>
            <a:ext cx="7315200" cy="4959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items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C6331-3750-044F-B165-9C4CEB553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50" t="38384" r="39500" b="53503"/>
          <a:stretch/>
        </p:blipFill>
        <p:spPr>
          <a:xfrm>
            <a:off x="2359152" y="3474720"/>
            <a:ext cx="2980944" cy="402336"/>
          </a:xfrm>
        </p:spPr>
      </p:pic>
    </p:spTree>
    <p:extLst>
      <p:ext uri="{BB962C8B-B14F-4D97-AF65-F5344CB8AC3E}">
        <p14:creationId xmlns:p14="http://schemas.microsoft.com/office/powerpoint/2010/main" val="321948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4892475-2A99-5E41-8A00-CADF2BFA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1576070"/>
            <a:ext cx="7315200" cy="4959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F0238D-2C6A-5340-846E-0314A709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500" t="38653" r="32500" b="54340"/>
          <a:stretch/>
        </p:blipFill>
        <p:spPr>
          <a:xfrm>
            <a:off x="2194560" y="3493008"/>
            <a:ext cx="3657600" cy="347472"/>
          </a:xfrm>
        </p:spPr>
      </p:pic>
    </p:spTree>
    <p:extLst>
      <p:ext uri="{BB962C8B-B14F-4D97-AF65-F5344CB8AC3E}">
        <p14:creationId xmlns:p14="http://schemas.microsoft.com/office/powerpoint/2010/main" val="214222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1781-203C-CE42-8A31-3A65CD9E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9EFB5-5125-4D42-ADA5-1B3982133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Presentation(s) of the Major(s):</a:t>
            </a:r>
          </a:p>
          <a:p>
            <a:pPr marL="0" indent="0" algn="ctr">
              <a:buNone/>
            </a:pPr>
            <a:r>
              <a:rPr lang="en-US" b="1" dirty="0"/>
              <a:t>CSC</a:t>
            </a:r>
            <a:r>
              <a:rPr lang="en-US" dirty="0"/>
              <a:t>: Wednesday October 17</a:t>
            </a:r>
            <a:r>
              <a:rPr lang="en-US" baseline="30000" dirty="0"/>
              <a:t>th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SDS</a:t>
            </a:r>
            <a:r>
              <a:rPr lang="en-US" dirty="0"/>
              <a:t>: Tuesday October 23</a:t>
            </a:r>
            <a:r>
              <a:rPr lang="en-US" baseline="30000" dirty="0"/>
              <a:t>rd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(both held in Ford Atrium)</a:t>
            </a:r>
          </a:p>
          <a:p>
            <a:r>
              <a:rPr lang="en-US" dirty="0"/>
              <a:t>Grades for A1-3, Labs 1-5 posted to Moodle (labs pending attendance adjustments), A4 posted later today</a:t>
            </a:r>
          </a:p>
          <a:p>
            <a:r>
              <a:rPr lang="en-US" dirty="0"/>
              <a:t>Heads up: guest speakers next week (Jordan in Berlin):</a:t>
            </a:r>
          </a:p>
          <a:p>
            <a:pPr lvl="1"/>
            <a:r>
              <a:rPr lang="en-US" dirty="0"/>
              <a:t>Monday 10/22: Tiff Xiao ’20 – Google Cloud Platform</a:t>
            </a:r>
          </a:p>
          <a:p>
            <a:pPr lvl="1"/>
            <a:r>
              <a:rPr lang="en-US" dirty="0"/>
              <a:t>Wednesday 10/24: Prof. John Foley – Recursion Pt. 1</a:t>
            </a:r>
          </a:p>
          <a:p>
            <a:pPr lvl="1"/>
            <a:r>
              <a:rPr lang="en-US" dirty="0"/>
              <a:t>Friday 10/26: Prof. Katie Kinnaird – Music Information Retrieval</a:t>
            </a:r>
          </a:p>
          <a:p>
            <a:pPr lvl="1"/>
            <a:r>
              <a:rPr lang="en-US" dirty="0"/>
              <a:t>Monday 10/29: Prof. John Foley – Recursion </a:t>
            </a:r>
          </a:p>
        </p:txBody>
      </p:sp>
    </p:spTree>
    <p:extLst>
      <p:ext uri="{BB962C8B-B14F-4D97-AF65-F5344CB8AC3E}">
        <p14:creationId xmlns:p14="http://schemas.microsoft.com/office/powerpoint/2010/main" val="233597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an item in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want to overwrite an item in a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, we can use indexing combined with the </a:t>
            </a:r>
            <a:r>
              <a:rPr lang="en-US" b="1" dirty="0"/>
              <a:t>=</a:t>
            </a:r>
            <a:r>
              <a:rPr lang="en-US" dirty="0"/>
              <a:t> operator: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620C-8C0E-1F48-B874-783BAA82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324608"/>
            <a:ext cx="7315200" cy="3113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4A4F7-D67B-C546-B229-DADA02F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39285" r="50000" b="48968"/>
          <a:stretch/>
        </p:blipFill>
        <p:spPr>
          <a:xfrm>
            <a:off x="1517904" y="3547872"/>
            <a:ext cx="305409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happens when we </a:t>
            </a:r>
            <a:r>
              <a:rPr lang="en-US" dirty="0" err="1"/>
              <a:t>tr</a:t>
            </a:r>
            <a:r>
              <a:rPr lang="en-US" dirty="0"/>
              <a:t> to do this </a:t>
            </a:r>
          </a:p>
          <a:p>
            <a:pPr marL="0" indent="0" algn="ctr">
              <a:buNone/>
            </a:pPr>
            <a:r>
              <a:rPr lang="en-US" dirty="0"/>
              <a:t>with a </a:t>
            </a:r>
            <a:r>
              <a:rPr lang="en-US" b="1" dirty="0">
                <a:latin typeface="Courier" pitchFamily="2" charset="0"/>
              </a:rPr>
              <a:t>string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52A9E-018B-D84D-A10E-3B6B02DD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5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52A9E-018B-D84D-A10E-3B6B02DD1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61C0C-B94D-EA4B-A871-60B46500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278466"/>
            <a:ext cx="8229600" cy="4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B684-1EEF-904D-B879-896A06FC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02FC-238D-6241-8510-13AE79459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strings</a:t>
            </a:r>
            <a:r>
              <a:rPr lang="en-US" dirty="0"/>
              <a:t> are </a:t>
            </a:r>
            <a:r>
              <a:rPr lang="en-US" b="1" dirty="0">
                <a:latin typeface="Courier" pitchFamily="2" charset="0"/>
              </a:rPr>
              <a:t>immutable</a:t>
            </a:r>
            <a:r>
              <a:rPr lang="en-US" dirty="0"/>
              <a:t> (which means we cannot change them in memory, we have to overwrite them completely)</a:t>
            </a:r>
          </a:p>
          <a:p>
            <a:r>
              <a:rPr lang="en-US" b="1" dirty="0">
                <a:latin typeface="Courier" pitchFamily="2" charset="0"/>
              </a:rPr>
              <a:t>lists</a:t>
            </a:r>
            <a:r>
              <a:rPr lang="en-US" dirty="0"/>
              <a:t> defined with </a:t>
            </a:r>
            <a:r>
              <a:rPr lang="en-US" b="1" dirty="0">
                <a:latin typeface="Courier" pitchFamily="2" charset="0"/>
              </a:rPr>
              <a:t>[…]</a:t>
            </a:r>
            <a:r>
              <a:rPr lang="en-US" dirty="0"/>
              <a:t> are </a:t>
            </a:r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(which means we can change them in memory)</a:t>
            </a:r>
          </a:p>
          <a:p>
            <a:r>
              <a:rPr lang="en-US" dirty="0"/>
              <a:t>if we want an </a:t>
            </a:r>
            <a:r>
              <a:rPr lang="en-US" b="1" dirty="0">
                <a:latin typeface="Courier" pitchFamily="2" charset="0"/>
              </a:rPr>
              <a:t>immutable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lists</a:t>
            </a:r>
            <a:r>
              <a:rPr lang="en-US" dirty="0"/>
              <a:t>, we can define them with </a:t>
            </a:r>
            <a:r>
              <a:rPr lang="en-US" b="1" dirty="0">
                <a:latin typeface="Courier" pitchFamily="2" charset="0"/>
              </a:rPr>
              <a:t>(…)</a:t>
            </a:r>
            <a:r>
              <a:rPr lang="en-US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116117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877999-CCA6-774D-86E2-C4303B98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348050"/>
            <a:ext cx="7315200" cy="426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.append()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add a new item</a:t>
            </a:r>
            <a:r>
              <a:rPr lang="en-US" dirty="0"/>
              <a:t> to the end of a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1536192" y="4242816"/>
            <a:ext cx="396849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.insert()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add a new item</a:t>
            </a:r>
            <a:r>
              <a:rPr lang="en-US" dirty="0"/>
              <a:t> into a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at a specific position: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3E4FC-2FF5-DC49-8061-B8E7B79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323084"/>
            <a:ext cx="7315200" cy="476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1554480" y="4206239"/>
            <a:ext cx="3090672" cy="4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remove an item</a:t>
            </a:r>
            <a:r>
              <a:rPr lang="en-US" dirty="0"/>
              <a:t> from a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5E99-975C-FA4D-B083-84659349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312798"/>
            <a:ext cx="7315200" cy="47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106A-EB07-1340-A9D8-93561904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7431" r="43750" b="44890"/>
          <a:stretch/>
        </p:blipFill>
        <p:spPr>
          <a:xfrm>
            <a:off x="1572768" y="4572000"/>
            <a:ext cx="34564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try to </a:t>
            </a:r>
            <a:r>
              <a:rPr lang="en-US" b="1" dirty="0"/>
              <a:t>remove an item</a:t>
            </a:r>
            <a:r>
              <a:rPr lang="en-US" dirty="0"/>
              <a:t> that isn’t in the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, the interpreter will throw a </a:t>
            </a:r>
            <a:r>
              <a:rPr lang="en-US" b="1" dirty="0" err="1">
                <a:latin typeface="Courier" pitchFamily="2" charset="0"/>
              </a:rPr>
              <a:t>ValueError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2F98-1FF4-E74B-84B3-6AA1C1B0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688" y="2318526"/>
            <a:ext cx="7315200" cy="423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B4BD0-4D5E-4249-B46B-8711DB312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3663" r="10750" b="24848"/>
          <a:stretch/>
        </p:blipFill>
        <p:spPr>
          <a:xfrm>
            <a:off x="1554480" y="4169664"/>
            <a:ext cx="5907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copy </a:t>
            </a:r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298533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3127248" y="4187952"/>
            <a:ext cx="2121408" cy="3840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A092-E509-9E43-B20D-09E0EF4ED5B9}"/>
              </a:ext>
            </a:extLst>
          </p:cNvPr>
          <p:cNvGrpSpPr/>
          <p:nvPr/>
        </p:nvGrpSpPr>
        <p:grpSpPr>
          <a:xfrm>
            <a:off x="4572000" y="4038600"/>
            <a:ext cx="2760078" cy="1553903"/>
            <a:chOff x="2998932" y="4059505"/>
            <a:chExt cx="2760078" cy="15539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7FA78-C170-8D4B-AEEB-B9B0EAA07717}"/>
                </a:ext>
              </a:extLst>
            </p:cNvPr>
            <p:cNvSpPr txBox="1"/>
            <p:nvPr/>
          </p:nvSpPr>
          <p:spPr>
            <a:xfrm flipH="1">
              <a:off x="3913633" y="515174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wait… why?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E19DA88E-595B-CD4B-9121-4869E0EAECEB}"/>
                </a:ext>
              </a:extLst>
            </p:cNvPr>
            <p:cNvSpPr/>
            <p:nvPr/>
          </p:nvSpPr>
          <p:spPr>
            <a:xfrm rot="10348162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when we want to copy a string or a number, we just say something like:</a:t>
            </a:r>
          </a:p>
          <a:p>
            <a:pPr marL="0" indent="0" algn="ctr">
              <a:buNone/>
            </a:pPr>
            <a:r>
              <a:rPr lang="en-US" b="1" dirty="0">
                <a:latin typeface="Courier" pitchFamily="2" charset="0"/>
              </a:rPr>
              <a:t>x2 = x1</a:t>
            </a:r>
          </a:p>
          <a:p>
            <a:r>
              <a:rPr lang="en-US" dirty="0"/>
              <a:t>Copying a list this way, both the original and the copy point to the </a:t>
            </a:r>
            <a:r>
              <a:rPr lang="en-US" b="1" dirty="0"/>
              <a:t>same spot </a:t>
            </a:r>
            <a:r>
              <a:rPr lang="en-US" dirty="0"/>
              <a:t>in memory</a:t>
            </a:r>
          </a:p>
          <a:p>
            <a:r>
              <a:rPr lang="en-US" dirty="0"/>
              <a:t>This can cause some unexpected behavior… remember when we said lists were </a:t>
            </a:r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3776-9163-5D48-9172-166C6785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ACE8-BEBA-E245-89C2-7C55C0D2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Recap: strings:</a:t>
            </a:r>
          </a:p>
          <a:p>
            <a:pPr lvl="1"/>
            <a:r>
              <a:rPr lang="en-US" dirty="0"/>
              <a:t>indexing</a:t>
            </a:r>
          </a:p>
          <a:p>
            <a:pPr lvl="1"/>
            <a:r>
              <a:rPr lang="en-US" dirty="0"/>
              <a:t>slicing</a:t>
            </a:r>
          </a:p>
          <a:p>
            <a:r>
              <a:rPr lang="en-US" dirty="0"/>
              <a:t>Lists</a:t>
            </a:r>
          </a:p>
          <a:p>
            <a:pPr lvl="1"/>
            <a:r>
              <a:rPr lang="en-US" dirty="0"/>
              <a:t>the basics</a:t>
            </a:r>
          </a:p>
          <a:p>
            <a:pPr lvl="1"/>
            <a:r>
              <a:rPr lang="en-US" dirty="0"/>
              <a:t>iterating</a:t>
            </a:r>
          </a:p>
          <a:p>
            <a:pPr lvl="1"/>
            <a:r>
              <a:rPr lang="en-US" dirty="0"/>
              <a:t>methods</a:t>
            </a:r>
          </a:p>
          <a:p>
            <a:r>
              <a:rPr lang="en-US" dirty="0"/>
              <a:t>Dictionaries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defining a dictionary</a:t>
            </a:r>
          </a:p>
          <a:p>
            <a:pPr lvl="1"/>
            <a:r>
              <a:rPr lang="en-US" dirty="0"/>
              <a:t>converting multiple lists </a:t>
            </a:r>
            <a:r>
              <a:rPr lang="en-US" dirty="0">
                <a:sym typeface="Wingdings" pitchFamily="2" charset="2"/>
              </a:rPr>
              <a:t> dictionaries</a:t>
            </a:r>
          </a:p>
        </p:txBody>
      </p:sp>
    </p:spTree>
    <p:extLst>
      <p:ext uri="{BB962C8B-B14F-4D97-AF65-F5344CB8AC3E}">
        <p14:creationId xmlns:p14="http://schemas.microsoft.com/office/powerpoint/2010/main" val="648125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 a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stored in memory:             </a:t>
            </a:r>
            <a:r>
              <a:rPr lang="en-US" b="1" dirty="0">
                <a:latin typeface="Courier" pitchFamily="2" charset="0"/>
              </a:rPr>
              <a:t>names = [</a:t>
            </a:r>
            <a:r>
              <a:rPr lang="en-US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b="1" dirty="0">
                <a:latin typeface="Courier" pitchFamily="2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b="1" dirty="0">
                <a:latin typeface="Courier" pitchFamily="2" charset="0"/>
              </a:rPr>
              <a:t>, </a:t>
            </a:r>
            <a:r>
              <a:rPr lang="en-US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b="1" dirty="0">
                <a:latin typeface="Courier" pitchFamily="2" charset="0"/>
              </a:rPr>
              <a:t>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then we say </a:t>
            </a:r>
            <a:r>
              <a:rPr lang="en-US" b="1" dirty="0">
                <a:latin typeface="Courier" pitchFamily="2" charset="0"/>
              </a:rPr>
              <a:t>names2 = names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1322832" y="3664712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1131852" y="2656985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3168431" y="2656985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Let’s say we have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stored in memory: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names = [“Ben”, “Ali”, “Clio”]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then we say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names2 = names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1322832" y="3664712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1131852" y="2656985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3168431" y="2656985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Let’s say we have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list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stored in memory:            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names = [“Ben”, “Ali”, “Clio”]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then we say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" pitchFamily="2" charset="0"/>
              </a:rPr>
              <a:t>names2 = names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1322832" y="3664712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1131852" y="2656985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3168431" y="2656985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757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happens if we then ask for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names[0]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1322832" y="3664712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579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1131852" y="2656985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3168431" y="2656985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A92E000-7EC2-0B47-8F5D-2D9CE8D8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44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359D-178C-9C45-ADD1-DD8E51FE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copying </a:t>
            </a:r>
            <a:r>
              <a:rPr lang="en-US" b="1" dirty="0">
                <a:latin typeface="Courier" pitchFamily="2" charset="0"/>
              </a:rPr>
              <a:t>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A33F-FACF-E14D-BD01-3F000359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785402"/>
            <a:ext cx="7315200" cy="4381995"/>
          </a:xfrm>
        </p:spPr>
      </p:pic>
    </p:spTree>
    <p:extLst>
      <p:ext uri="{BB962C8B-B14F-4D97-AF65-F5344CB8AC3E}">
        <p14:creationId xmlns:p14="http://schemas.microsoft.com/office/powerpoint/2010/main" val="1814867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.count()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count how many times an item appears </a:t>
            </a:r>
            <a:r>
              <a:rPr lang="en-US" dirty="0"/>
              <a:t>in the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688" y="2310476"/>
            <a:ext cx="7315200" cy="3524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0" t="55868" r="44751" b="34857"/>
          <a:stretch/>
        </p:blipFill>
        <p:spPr>
          <a:xfrm>
            <a:off x="2493818" y="4279392"/>
            <a:ext cx="2480518" cy="3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.reverse()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reverse </a:t>
            </a:r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688" y="2328769"/>
            <a:ext cx="7315200" cy="348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5405" r="56250" b="34107"/>
          <a:stretch/>
        </p:blipFill>
        <p:spPr>
          <a:xfrm>
            <a:off x="1572768" y="4261104"/>
            <a:ext cx="256032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571781-2126-9149-89AF-DF4E4B10AF56}"/>
              </a:ext>
            </a:extLst>
          </p:cNvPr>
          <p:cNvGrpSpPr/>
          <p:nvPr/>
        </p:nvGrpSpPr>
        <p:grpSpPr>
          <a:xfrm>
            <a:off x="3192920" y="4088236"/>
            <a:ext cx="3043258" cy="1858630"/>
            <a:chOff x="3192920" y="4088236"/>
            <a:chExt cx="3043258" cy="185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39232-EB1A-A748-BB63-4C0F16787190}"/>
                </a:ext>
              </a:extLst>
            </p:cNvPr>
            <p:cNvSpPr txBox="1"/>
            <p:nvPr/>
          </p:nvSpPr>
          <p:spPr>
            <a:xfrm flipH="1">
              <a:off x="3996462" y="5115869"/>
              <a:ext cx="2239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79490D0F-CE59-6741-A5AC-55601F4390BC}"/>
                </a:ext>
              </a:extLst>
            </p:cNvPr>
            <p:cNvSpPr/>
            <p:nvPr/>
          </p:nvSpPr>
          <p:spPr>
            <a:xfrm rot="21244788" flipH="1" flipV="1">
              <a:off x="3192920" y="4088236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47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</a:t>
            </a:r>
            <a:r>
              <a:rPr lang="en-US" b="1" dirty="0"/>
              <a:t>sort </a:t>
            </a:r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310476"/>
            <a:ext cx="7315200" cy="437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4554" r="65250" b="47092"/>
          <a:stretch/>
        </p:blipFill>
        <p:spPr>
          <a:xfrm>
            <a:off x="1572768" y="4261104"/>
            <a:ext cx="1883664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8CE993-18DE-9B42-9C51-575324983667}"/>
              </a:ext>
            </a:extLst>
          </p:cNvPr>
          <p:cNvGrpSpPr/>
          <p:nvPr/>
        </p:nvGrpSpPr>
        <p:grpSpPr>
          <a:xfrm>
            <a:off x="3183495" y="3874942"/>
            <a:ext cx="3252806" cy="1829402"/>
            <a:chOff x="3183495" y="3874942"/>
            <a:chExt cx="3252806" cy="1829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66CEC-8875-4B42-B4DD-C1113DDC7311}"/>
                </a:ext>
              </a:extLst>
            </p:cNvPr>
            <p:cNvSpPr txBox="1"/>
            <p:nvPr/>
          </p:nvSpPr>
          <p:spPr>
            <a:xfrm flipH="1">
              <a:off x="3702860" y="4315968"/>
              <a:ext cx="2733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also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9D822EE-A9AB-154B-9056-15A44DA09C7A}"/>
                </a:ext>
              </a:extLst>
            </p:cNvPr>
            <p:cNvSpPr/>
            <p:nvPr/>
          </p:nvSpPr>
          <p:spPr>
            <a:xfrm rot="14400000" flipV="1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10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1149-B53C-714F-8CE7-A64A879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BE46-750B-0D46-A610-D87A360B9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that:</a:t>
            </a:r>
          </a:p>
          <a:p>
            <a:pPr marL="579438" indent="-234950"/>
            <a:r>
              <a:rPr lang="en-US" dirty="0"/>
              <a:t>asks the user to </a:t>
            </a:r>
            <a:r>
              <a:rPr lang="en-US" b="1" dirty="0">
                <a:latin typeface="Courier" pitchFamily="2" charset="0"/>
              </a:rPr>
              <a:t>input()</a:t>
            </a:r>
            <a:r>
              <a:rPr lang="en-US" dirty="0"/>
              <a:t> names one at a time</a:t>
            </a:r>
          </a:p>
          <a:p>
            <a:pPr marL="579438" indent="-234950"/>
            <a:r>
              <a:rPr lang="en-US" dirty="0"/>
              <a:t>adds each new name to a list called </a:t>
            </a:r>
            <a:r>
              <a:rPr lang="en-US" b="1" dirty="0">
                <a:latin typeface="Courier" pitchFamily="2" charset="0"/>
              </a:rPr>
              <a:t>friends</a:t>
            </a:r>
          </a:p>
          <a:p>
            <a:pPr marL="579438" indent="-234950"/>
            <a:r>
              <a:rPr lang="en-US" dirty="0"/>
              <a:t>and after each new name is added prints the list in alphabetical order</a:t>
            </a:r>
          </a:p>
          <a:p>
            <a:pPr marL="17463" indent="0">
              <a:buNone/>
            </a:pPr>
            <a:r>
              <a:rPr lang="en-US" dirty="0"/>
              <a:t>The program should loop until the user types “</a:t>
            </a:r>
            <a:r>
              <a:rPr lang="en-US" b="1" dirty="0">
                <a:latin typeface="Courier" pitchFamily="2" charset="0"/>
              </a:rPr>
              <a:t>DONE</a:t>
            </a:r>
            <a:r>
              <a:rPr lang="en-US" dirty="0"/>
              <a:t>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1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91264-4C98-BE4D-8BA2-CE08BF6F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taste of list comprehensions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8A6A1-AFF8-3F47-BFCF-AC4F86A43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my demo code last week, you saw something that looked like this: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is called a </a:t>
            </a:r>
            <a:r>
              <a:rPr lang="en-US" b="1" dirty="0"/>
              <a:t>list comprehension</a:t>
            </a:r>
            <a:r>
              <a:rPr lang="en-US" dirty="0"/>
              <a:t>, and it’s a shorthand way to define a list according to a rule</a:t>
            </a:r>
          </a:p>
          <a:p>
            <a:r>
              <a:rPr lang="en-US" dirty="0"/>
              <a:t>This is kind of advanced, but I’ll show you how it works when we get to the lab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08EFA1-8DCA-4F46-9EA8-C83C084F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2816352"/>
            <a:ext cx="5969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E6-4FF1-D34E-96BE-6567F633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storing stuff in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3EBF7-91BA-B74C-A2A7-102631D85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4272"/>
            <a:ext cx="8229600" cy="48768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9AD68-0470-F14B-8D83-C174A9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544" y="1591056"/>
            <a:ext cx="6565392" cy="4924044"/>
          </a:xfrm>
          <a:prstGeom prst="rect">
            <a:avLst/>
          </a:prstGeom>
          <a:ln>
            <a:solidFill>
              <a:srgbClr val="00347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2B89-1870-AB42-89A2-EEE30E9F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25" b="39714"/>
          <a:stretch/>
        </p:blipFill>
        <p:spPr>
          <a:xfrm rot="16200000">
            <a:off x="-1335879" y="3484719"/>
            <a:ext cx="4985191" cy="12161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3754D5-3260-3946-B1D3-9F4507233D76}"/>
              </a:ext>
            </a:extLst>
          </p:cNvPr>
          <p:cNvSpPr/>
          <p:nvPr/>
        </p:nvSpPr>
        <p:spPr>
          <a:xfrm>
            <a:off x="4572000" y="4992624"/>
            <a:ext cx="3712464" cy="1207008"/>
          </a:xfrm>
          <a:prstGeom prst="roundRect">
            <a:avLst/>
          </a:prstGeom>
          <a:solidFill>
            <a:schemeClr val="bg1"/>
          </a:solidFill>
          <a:ln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3470"/>
                </a:solidFill>
              </a:rPr>
              <a:t>collections</a:t>
            </a:r>
            <a:r>
              <a:rPr lang="en-US" sz="2800" dirty="0">
                <a:solidFill>
                  <a:srgbClr val="003470"/>
                </a:solidFill>
              </a:rPr>
              <a:t> of things in “numbered boxes”</a:t>
            </a:r>
          </a:p>
        </p:txBody>
      </p:sp>
    </p:spTree>
    <p:extLst>
      <p:ext uri="{BB962C8B-B14F-4D97-AF65-F5344CB8AC3E}">
        <p14:creationId xmlns:p14="http://schemas.microsoft.com/office/powerpoint/2010/main" val="507819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4962-7429-C047-B153-10290C1A5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6: music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6F38-4502-0843-8614-F128505D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assignment, you’ll use lists (and other collections) to create a </a:t>
            </a:r>
            <a:r>
              <a:rPr lang="en-US" b="1" dirty="0"/>
              <a:t>music library</a:t>
            </a:r>
            <a:r>
              <a:rPr lang="en-US" dirty="0"/>
              <a:t> interface</a:t>
            </a:r>
          </a:p>
          <a:p>
            <a:r>
              <a:rPr lang="en-US" dirty="0"/>
              <a:t>Using your interface, the user should be able to:</a:t>
            </a:r>
          </a:p>
          <a:p>
            <a:pPr lvl="1"/>
            <a:r>
              <a:rPr lang="en-US" dirty="0"/>
              <a:t>add a song (title, artist, album, link to </a:t>
            </a:r>
            <a:r>
              <a:rPr lang="en-US" dirty="0" err="1"/>
              <a:t>youtube</a:t>
            </a:r>
            <a:r>
              <a:rPr lang="en-US" dirty="0"/>
              <a:t> video, etc.)</a:t>
            </a:r>
          </a:p>
          <a:p>
            <a:pPr lvl="1"/>
            <a:r>
              <a:rPr lang="en-US" dirty="0"/>
              <a:t>delete an existing song</a:t>
            </a:r>
          </a:p>
          <a:p>
            <a:pPr lvl="1"/>
            <a:r>
              <a:rPr lang="en-US" dirty="0"/>
              <a:t>play a selected song’s </a:t>
            </a:r>
            <a:r>
              <a:rPr lang="en-US" dirty="0" err="1"/>
              <a:t>youtube</a:t>
            </a:r>
            <a:r>
              <a:rPr lang="en-US" dirty="0"/>
              <a:t> video</a:t>
            </a:r>
          </a:p>
          <a:p>
            <a:pPr lvl="1"/>
            <a:r>
              <a:rPr lang="en-US" dirty="0"/>
              <a:t>print the contents of the library to the screen</a:t>
            </a:r>
          </a:p>
          <a:p>
            <a:r>
              <a:rPr lang="en-US" dirty="0"/>
              <a:t>Hint: this week’s lab will be </a:t>
            </a:r>
            <a:r>
              <a:rPr lang="en-US" b="1" dirty="0"/>
              <a:t>very helpful</a:t>
            </a:r>
            <a:r>
              <a:rPr lang="en-US" dirty="0"/>
              <a:t> in getting started!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13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3776-9163-5D48-9172-166C6785F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ACE8-BEBA-E245-89C2-7C55C0D2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Recap: strings: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indexing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slicing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Lists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basics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iterating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methods</a:t>
            </a:r>
          </a:p>
          <a:p>
            <a:r>
              <a:rPr lang="en-US" dirty="0"/>
              <a:t>Dictionaries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defining a dictionary</a:t>
            </a:r>
          </a:p>
          <a:p>
            <a:pPr lvl="1"/>
            <a:r>
              <a:rPr lang="en-US" dirty="0"/>
              <a:t>converting multiple lists </a:t>
            </a:r>
            <a:r>
              <a:rPr lang="en-US" dirty="0">
                <a:sym typeface="Wingdings" pitchFamily="2" charset="2"/>
              </a:rPr>
              <a:t> dictionaries</a:t>
            </a:r>
          </a:p>
        </p:txBody>
      </p:sp>
    </p:spTree>
    <p:extLst>
      <p:ext uri="{BB962C8B-B14F-4D97-AF65-F5344CB8AC3E}">
        <p14:creationId xmlns:p14="http://schemas.microsoft.com/office/powerpoint/2010/main" val="713022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Collections of </a:t>
                </a:r>
                <a:r>
                  <a:rPr lang="en-US" b="1" dirty="0"/>
                  <a:t>characters</a:t>
                </a:r>
                <a:r>
                  <a:rPr lang="en-US" dirty="0"/>
                  <a:t>:</a:t>
                </a:r>
              </a:p>
              <a:p>
                <a:pPr marL="1201738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name =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“Jordan” 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1200" dirty="0"/>
                  <a:t>0 	    1 	    2 	    3 	    4 	    5 </a:t>
                </a:r>
              </a:p>
              <a:p>
                <a:r>
                  <a:rPr lang="en-US" dirty="0"/>
                  <a:t>To access the letter at position 2:</a:t>
                </a:r>
              </a:p>
              <a:p>
                <a:pPr marL="1201738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name[2] =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“r” </a:t>
                </a:r>
              </a:p>
              <a:p>
                <a:r>
                  <a:rPr lang="en-US" dirty="0"/>
                  <a:t>Can also use </a:t>
                </a:r>
                <a:r>
                  <a:rPr lang="en-US" b="1" dirty="0"/>
                  <a:t>negative</a:t>
                </a:r>
                <a:r>
                  <a:rPr lang="en-US" dirty="0"/>
                  <a:t> indexing (i.e. start at the end):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1200" dirty="0"/>
                  <a:t>-6 	    -5 	    -4 	    -3 	    -2 	    -1</a:t>
                </a:r>
                <a:endParaRPr lang="en-US" dirty="0"/>
              </a:p>
              <a:p>
                <a:r>
                  <a:rPr lang="en-US" dirty="0"/>
                  <a:t>To access the letter at position -2:</a:t>
                </a:r>
              </a:p>
              <a:p>
                <a:pPr marL="1201738" indent="0">
                  <a:buNone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name[-2] = </a:t>
                </a:r>
                <a:r>
                  <a:rPr lang="en-US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“a”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1039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8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are two ways to access the </a:t>
            </a:r>
            <a:r>
              <a:rPr lang="en-US" b="1" dirty="0"/>
              <a:t>last letter</a:t>
            </a:r>
            <a:r>
              <a:rPr lang="en-US" dirty="0"/>
              <a:t> in a string: what are they?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8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Sometimes we want to access a specific part of the string </a:t>
            </a:r>
            <a:r>
              <a:rPr lang="en-US" sz="1800" dirty="0"/>
              <a:t>(more than a single letter, but less than the whole thing)</a:t>
            </a:r>
          </a:p>
          <a:p>
            <a:r>
              <a:rPr lang="en-US" dirty="0"/>
              <a:t>e.g. to access the letters in </a:t>
            </a:r>
            <a:r>
              <a:rPr lang="en-US"/>
              <a:t>positions </a:t>
            </a:r>
            <a:r>
              <a:rPr lang="en-US" b="1" dirty="0"/>
              <a:t>3</a:t>
            </a:r>
            <a:r>
              <a:rPr lang="en-US" b="1"/>
              <a:t> through 5</a:t>
            </a:r>
            <a:r>
              <a:rPr lang="en-US"/>
              <a:t>:</a:t>
            </a:r>
            <a:endParaRPr lang="en-US" dirty="0"/>
          </a:p>
          <a:p>
            <a:pPr marL="1201738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s[3:6] =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“put” </a:t>
            </a:r>
          </a:p>
          <a:p>
            <a:pPr marL="217488" indent="-217488"/>
            <a:endParaRPr lang="en-US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r>
              <a:rPr lang="en-US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This is called </a:t>
            </a:r>
            <a:r>
              <a:rPr lang="en-US" b="1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slicing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2435001" y="3380232"/>
            <a:ext cx="1816973" cy="1479402"/>
            <a:chOff x="2580557" y="1840992"/>
            <a:chExt cx="1816973" cy="14794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52289" y="2735619"/>
              <a:ext cx="13452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remember: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not</a:t>
              </a:r>
              <a:r>
                <a:rPr lang="en-US" sz="1600" dirty="0">
                  <a:solidFill>
                    <a:srgbClr val="003470"/>
                  </a:solidFill>
                </a:rPr>
                <a:t> inclusive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2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Special slices:</a:t>
            </a:r>
          </a:p>
          <a:p>
            <a:pPr marL="1201738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s[:9] =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“Computer”</a:t>
            </a:r>
          </a:p>
          <a:p>
            <a:pPr marL="1201738" indent="0">
              <a:buNone/>
            </a:pP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endParaRPr lang="en-US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s[10:] =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“Science”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217488" indent="-217488"/>
            <a:endParaRPr lang="en-US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2007834" y="2596195"/>
            <a:ext cx="2732942" cy="1252954"/>
            <a:chOff x="2580557" y="1840992"/>
            <a:chExt cx="2732942" cy="125295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70577" y="2755392"/>
              <a:ext cx="2242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“start at the beginning”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6BEEC-6F2E-474E-AE65-8DDF5B2ED44D}"/>
              </a:ext>
            </a:extLst>
          </p:cNvPr>
          <p:cNvGrpSpPr/>
          <p:nvPr/>
        </p:nvGrpSpPr>
        <p:grpSpPr>
          <a:xfrm>
            <a:off x="2333262" y="4230149"/>
            <a:ext cx="2748976" cy="1252954"/>
            <a:chOff x="2580557" y="1840992"/>
            <a:chExt cx="2748976" cy="12529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12A77-5356-9C44-A645-B46A492ED4AA}"/>
                </a:ext>
              </a:extLst>
            </p:cNvPr>
            <p:cNvSpPr txBox="1"/>
            <p:nvPr/>
          </p:nvSpPr>
          <p:spPr>
            <a:xfrm>
              <a:off x="3054551" y="2755392"/>
              <a:ext cx="2274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“continue until the end”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901E78C1-B16C-5F4B-93A2-0C2EAB41110F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5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strings</a:t>
            </a:r>
            <a:r>
              <a:rPr lang="en-US" dirty="0"/>
              <a:t> are collections of </a:t>
            </a:r>
            <a:r>
              <a:rPr lang="en-US" b="1" dirty="0"/>
              <a:t>characters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“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quotes </a:t>
            </a:r>
            <a:r>
              <a:rPr lang="en-US" dirty="0">
                <a:solidFill>
                  <a:srgbClr val="00B050"/>
                </a:solidFill>
                <a:latin typeface="Courier" pitchFamily="2" charset="0"/>
              </a:rPr>
              <a:t>“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892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14422</TotalTime>
  <Words>1266</Words>
  <Application>Microsoft Macintosh PowerPoint</Application>
  <PresentationFormat>On-screen Show (4:3)</PresentationFormat>
  <Paragraphs>262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Courier</vt:lpstr>
      <vt:lpstr>Lucida Grande</vt:lpstr>
      <vt:lpstr>Wingdings</vt:lpstr>
      <vt:lpstr>Smith Lecture Notes</vt:lpstr>
      <vt:lpstr>Lecture 16: Lists</vt:lpstr>
      <vt:lpstr>Announcements</vt:lpstr>
      <vt:lpstr>Outline</vt:lpstr>
      <vt:lpstr>Recap: storing stuff in memory</vt:lpstr>
      <vt:lpstr>Recap: strings</vt:lpstr>
      <vt:lpstr>Check in</vt:lpstr>
      <vt:lpstr>Recap: slicing strings</vt:lpstr>
      <vt:lpstr>Recap: slicing strings</vt:lpstr>
      <vt:lpstr>Okay, so…</vt:lpstr>
      <vt:lpstr>Okay, so…</vt:lpstr>
      <vt:lpstr>list of integers</vt:lpstr>
      <vt:lpstr>list of floats</vt:lpstr>
      <vt:lpstr>list of strings</vt:lpstr>
      <vt:lpstr>Indexing a list</vt:lpstr>
      <vt:lpstr>Indexing a list</vt:lpstr>
      <vt:lpstr>Weird python thing</vt:lpstr>
      <vt:lpstr>Naming convention</vt:lpstr>
      <vt:lpstr>Iterating through items in a list</vt:lpstr>
      <vt:lpstr>Checking membership in a list</vt:lpstr>
      <vt:lpstr>Overwriting an item in a list</vt:lpstr>
      <vt:lpstr>Discussion</vt:lpstr>
      <vt:lpstr>Discussion</vt:lpstr>
      <vt:lpstr>mutable vs. immutable</vt:lpstr>
      <vt:lpstr>list methods: .append()</vt:lpstr>
      <vt:lpstr>list methods: .insert()</vt:lpstr>
      <vt:lpstr>list methods: .remove()</vt:lpstr>
      <vt:lpstr>list methods: .remove()</vt:lpstr>
      <vt:lpstr>list methods: .copy()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Recap: copying lists</vt:lpstr>
      <vt:lpstr>list methods: .count()</vt:lpstr>
      <vt:lpstr>list methods: .reverse()</vt:lpstr>
      <vt:lpstr>list methods: .sort()</vt:lpstr>
      <vt:lpstr>15-minute exercise: </vt:lpstr>
      <vt:lpstr>Quick taste of list comprehensions</vt:lpstr>
      <vt:lpstr>Assignment 6: music library</vt:lpstr>
      <vt:lpstr>Coming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209</cp:revision>
  <cp:lastPrinted>2018-10-15T14:47:29Z</cp:lastPrinted>
  <dcterms:created xsi:type="dcterms:W3CDTF">2018-06-21T16:17:33Z</dcterms:created>
  <dcterms:modified xsi:type="dcterms:W3CDTF">2018-10-15T15:15:05Z</dcterms:modified>
</cp:coreProperties>
</file>